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60" r:id="rId2"/>
    <p:sldId id="257" r:id="rId3"/>
    <p:sldId id="286" r:id="rId4"/>
    <p:sldId id="290" r:id="rId5"/>
    <p:sldId id="291" r:id="rId6"/>
    <p:sldId id="267" r:id="rId7"/>
    <p:sldId id="295" r:id="rId8"/>
    <p:sldId id="296" r:id="rId9"/>
    <p:sldId id="294" r:id="rId10"/>
    <p:sldId id="293" r:id="rId11"/>
    <p:sldId id="302" r:id="rId12"/>
    <p:sldId id="281" r:id="rId13"/>
    <p:sldId id="297" r:id="rId14"/>
    <p:sldId id="300" r:id="rId15"/>
    <p:sldId id="301" r:id="rId16"/>
    <p:sldId id="273" r:id="rId17"/>
  </p:sldIdLst>
  <p:sldSz cx="9144000" cy="5143500" type="screen16x9"/>
  <p:notesSz cx="6858000" cy="9144000"/>
  <p:embeddedFontLst>
    <p:embeddedFont>
      <p:font typeface="HY견고딕" panose="02030600000101010101" pitchFamily="18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DD65"/>
    <a:srgbClr val="F8CF3A"/>
    <a:srgbClr val="1B3551"/>
    <a:srgbClr val="3B3919"/>
    <a:srgbClr val="2D3222"/>
    <a:srgbClr val="1E2352"/>
    <a:srgbClr val="383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388" autoAdjust="0"/>
  </p:normalViewPr>
  <p:slideViewPr>
    <p:cSldViewPr>
      <p:cViewPr varScale="1">
        <p:scale>
          <a:sx n="152" d="100"/>
          <a:sy n="152" d="100"/>
        </p:scale>
        <p:origin x="444" y="13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40215-389D-4EFD-98FC-8D632BE219A0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F090C-C392-4741-85B4-5A4258BAAB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627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F090C-C392-4741-85B4-5A4258BAABB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452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jp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411760" y="1707654"/>
            <a:ext cx="4320480" cy="1172453"/>
            <a:chOff x="-171253" y="915566"/>
            <a:chExt cx="4320480" cy="1172453"/>
          </a:xfrm>
        </p:grpSpPr>
        <p:sp>
          <p:nvSpPr>
            <p:cNvPr id="8" name="TextBox 7"/>
            <p:cNvSpPr txBox="1"/>
            <p:nvPr/>
          </p:nvSpPr>
          <p:spPr>
            <a:xfrm>
              <a:off x="-171253" y="915566"/>
              <a:ext cx="4248472" cy="83099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spc="-1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아리따-돋움(TTF)-Medium" pitchFamily="18" charset="-127"/>
                  <a:ea typeface="아리따-돋움(TTF)-Medium" pitchFamily="18" charset="-127"/>
                </a:rPr>
                <a:t>WittyPhotos</a:t>
              </a:r>
              <a:r>
                <a:rPr lang="ko-KR" altLang="en-US" sz="4800" spc="-1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아리따-돋움(TTF)-Medium" pitchFamily="18" charset="-127"/>
                  <a:ea typeface="아리따-돋움(TTF)-Medium" pitchFamily="18" charset="-127"/>
                </a:rPr>
                <a:t> </a:t>
              </a:r>
              <a:endParaRPr lang="ko-KR" altLang="en-US" sz="4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아리따-돋움(TTF)-Medium" pitchFamily="18" charset="-127"/>
                <a:ea typeface="아리따-돋움(TTF)-Medium" pitchFamily="18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-99245" y="1718687"/>
              <a:ext cx="4248472" cy="369332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pc="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HE정고딕110" pitchFamily="18" charset="-127"/>
                  <a:ea typeface="THE정고딕110" pitchFamily="18" charset="-127"/>
                </a:rPr>
                <a:t>더 똑똑한 갤러리</a:t>
              </a:r>
              <a:endParaRPr lang="ko-KR" altLang="en-US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THE정고딕110" pitchFamily="18" charset="-127"/>
                <a:ea typeface="THE정고딕110" pitchFamily="18" charset="-127"/>
              </a:endParaRPr>
            </a:p>
          </p:txBody>
        </p:sp>
      </p:grpSp>
      <p:cxnSp>
        <p:nvCxnSpPr>
          <p:cNvPr id="10" name="직선 연결선 9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827584" y="411510"/>
            <a:ext cx="8064896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7504" y="252685"/>
            <a:ext cx="1656184" cy="24622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HE정고딕140" pitchFamily="18" charset="-127"/>
                <a:ea typeface="THE정고딕140" pitchFamily="18" charset="-127"/>
              </a:rPr>
              <a:t>PPT No.1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HE정고딕140" pitchFamily="18" charset="-127"/>
              <a:ea typeface="THE정고딕14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44008" y="4155926"/>
            <a:ext cx="4248472" cy="27699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endParaRPr lang="ko-KR" altLang="en-US" sz="1200" spc="600" dirty="0">
              <a:solidFill>
                <a:schemeClr val="tx1">
                  <a:lumMod val="65000"/>
                  <a:lumOff val="35000"/>
                </a:schemeClr>
              </a:solidFill>
              <a:latin typeface="THE정고딕110" pitchFamily="18" charset="-127"/>
              <a:ea typeface="THE정고딕110" pitchFamily="18" charset="-127"/>
            </a:endParaRPr>
          </a:p>
        </p:txBody>
      </p:sp>
      <p:pic>
        <p:nvPicPr>
          <p:cNvPr id="24" name="오디오 2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828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59"/>
    </mc:Choice>
    <mc:Fallback>
      <p:transition spd="slow" advTm="8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557130" y="386522"/>
            <a:ext cx="7335350" cy="24988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1520" y="469510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76456" y="37462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-396552" y="247749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02.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연구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/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개발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내용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endParaRPr lang="ko-KR" altLang="en-US" sz="1400" spc="-150" dirty="0">
              <a:latin typeface="아리따-돋움(TTF)-Thin" pitchFamily="18" charset="-127"/>
              <a:ea typeface="아리따-돋움(TTF)-Thin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15815" y="1486652"/>
            <a:ext cx="3813193" cy="237449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just">
              <a:lnSpc>
                <a:spcPts val="1900"/>
              </a:lnSpc>
            </a:pPr>
            <a:r>
              <a:rPr lang="ko-KR" altLang="en-US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연구</a:t>
            </a:r>
            <a:r>
              <a:rPr lang="en-US" altLang="ko-KR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및</a:t>
            </a:r>
            <a:r>
              <a:rPr lang="en-US" altLang="ko-KR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개발</a:t>
            </a:r>
            <a:r>
              <a:rPr lang="en-US" altLang="ko-KR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내용</a:t>
            </a:r>
            <a:r>
              <a:rPr lang="en-US" altLang="ko-KR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algn="just">
              <a:lnSpc>
                <a:spcPts val="19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285750" indent="-285750" algn="just">
              <a:lnSpc>
                <a:spcPct val="140000"/>
              </a:lnSpc>
              <a:buFontTx/>
              <a:buChar char="-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모바일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 User Interface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와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작동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순서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ct val="140000"/>
              </a:lnSpc>
              <a:buFontTx/>
              <a:buChar char="-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이미지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기능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구현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ct val="140000"/>
              </a:lnSpc>
              <a:buFontTx/>
              <a:buChar char="-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카테고리화와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데이터베이스</a:t>
            </a:r>
            <a:endParaRPr lang="en-US" altLang="ko-KR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285750" indent="-285750" algn="just">
              <a:lnSpc>
                <a:spcPct val="140000"/>
              </a:lnSpc>
              <a:buFontTx/>
              <a:buChar char="-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통계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시스템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구축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ts val="1900"/>
              </a:lnSpc>
              <a:buFontTx/>
              <a:buChar char="-"/>
            </a:pP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88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93"/>
    </mc:Choice>
    <mc:Fallback>
      <p:transition spd="slow" advTm="11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557130" y="386522"/>
            <a:ext cx="7335350" cy="24988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1520" y="469510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76456" y="37462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-396552" y="247749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02.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연구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/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개발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내용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endParaRPr lang="ko-KR" altLang="en-US" sz="1400" spc="-150" dirty="0">
              <a:latin typeface="아리따-돋움(TTF)-Thin" pitchFamily="18" charset="-127"/>
              <a:ea typeface="아리따-돋움(TTF)-Thin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981794"/>
            <a:ext cx="2154585" cy="321679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615" y="981793"/>
            <a:ext cx="2154585" cy="321679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571" y="981793"/>
            <a:ext cx="2154585" cy="321679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911" y="981794"/>
            <a:ext cx="2154585" cy="3216799"/>
          </a:xfrm>
          <a:prstGeom prst="rect">
            <a:avLst/>
          </a:prstGeom>
        </p:spPr>
      </p:pic>
      <p:pic>
        <p:nvPicPr>
          <p:cNvPr id="14" name="오디오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18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5"/>
    </mc:Choice>
    <mc:Fallback>
      <p:transition spd="slow" advTm="4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CF3A">
            <a:alpha val="7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87924" y="1596737"/>
            <a:ext cx="1296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3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55876" y="242773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배경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기술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아리따-돋움(TTF)-Thin" pitchFamily="18" charset="-127"/>
              <a:ea typeface="아리따-돋움(TTF)-Thin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859117" y="2411740"/>
            <a:ext cx="142576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859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2"/>
    </mc:Choice>
    <mc:Fallback>
      <p:transition spd="slow" advTm="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475656" y="411510"/>
            <a:ext cx="7416824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1520" y="469510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76456" y="37462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-396552" y="257619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01.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기술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적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요구사항</a:t>
            </a:r>
            <a:endParaRPr lang="ko-KR" altLang="en-US" sz="1400" spc="-150" dirty="0">
              <a:latin typeface="아리따-돋움(TTF)-Thin" pitchFamily="18" charset="-127"/>
              <a:ea typeface="아리따-돋움(TTF)-Thin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71800" y="1491630"/>
            <a:ext cx="4032448" cy="251863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just">
              <a:lnSpc>
                <a:spcPts val="1900"/>
              </a:lnSpc>
            </a:pPr>
            <a:r>
              <a:rPr lang="ko-KR" altLang="en-US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개발</a:t>
            </a:r>
            <a:r>
              <a:rPr lang="en-US" altLang="ko-KR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32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환경</a:t>
            </a:r>
            <a:endParaRPr lang="en-US" altLang="ko-KR" sz="3200" b="1" u="sng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just">
              <a:lnSpc>
                <a:spcPts val="19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285750" indent="-285750" algn="just">
              <a:lnSpc>
                <a:spcPct val="140000"/>
              </a:lnSpc>
              <a:buFont typeface="Apple SD ªÍµπ∞ÌµÒ Neo ¿œπ›√º"/>
              <a:buChar char="-"/>
            </a:pP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OS :  window 10, Linux</a:t>
            </a:r>
          </a:p>
          <a:p>
            <a:pPr marL="285750" indent="-285750" algn="just">
              <a:lnSpc>
                <a:spcPct val="140000"/>
              </a:lnSpc>
              <a:buFont typeface="Apple SD ªÍµπ∞ÌµÒ Neo ¿œπ›√º"/>
              <a:buChar char="-"/>
            </a:pP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IDE :  Pycharm, Eclipse, Android Studio</a:t>
            </a:r>
          </a:p>
          <a:p>
            <a:pPr marL="285750" indent="-285750" algn="just">
              <a:lnSpc>
                <a:spcPct val="140000"/>
              </a:lnSpc>
              <a:buFont typeface="Apple SD ªÍµπ∞ÌµÒ Neo ¿œπ›√º"/>
              <a:buChar char="-"/>
            </a:pP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Server :  AWS(Amazon Web Server)</a:t>
            </a:r>
          </a:p>
          <a:p>
            <a:pPr marL="285750" indent="-285750" algn="just">
              <a:lnSpc>
                <a:spcPct val="140000"/>
              </a:lnSpc>
              <a:buFont typeface="Apple SD ªÍµπ∞ÌµÒ Neo ¿œπ›√º"/>
              <a:buChar char="-"/>
            </a:pP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DB :  mySQL</a:t>
            </a:r>
          </a:p>
          <a:p>
            <a:pPr marL="285750" indent="-285750" algn="just">
              <a:lnSpc>
                <a:spcPct val="140000"/>
              </a:lnSpc>
              <a:buFont typeface="Apple SD ªÍµπ∞ÌµÒ Neo ¿œπ›√º"/>
              <a:buChar char="-"/>
            </a:pP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Language :  Python, Java, </a:t>
            </a:r>
            <a:r>
              <a:rPr lang="en-US" altLang="ko-KR" spc="-1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Mysql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18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67"/>
    </mc:Choice>
    <mc:Fallback>
      <p:transition spd="slow" advTm="9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DD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87924" y="1596737"/>
            <a:ext cx="1296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4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55876" y="242773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기대 효과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  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아리따-돋움(TTF)-Thin" pitchFamily="18" charset="-127"/>
              <a:ea typeface="아리따-돋움(TTF)-Thin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859117" y="2411740"/>
            <a:ext cx="142576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098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6"/>
    </mc:Choice>
    <mc:Fallback>
      <p:transition spd="slow" advTm="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71600" y="411510"/>
            <a:ext cx="792088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1520" y="469510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76456" y="37462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-612576" y="257619"/>
            <a:ext cx="23762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기대 효과</a:t>
            </a:r>
            <a:endParaRPr lang="ko-KR" altLang="en-US" sz="1400" spc="-150" dirty="0">
              <a:latin typeface="아리따-돋움(TTF)-Thin" pitchFamily="18" charset="-127"/>
              <a:ea typeface="아리따-돋움(TTF)-Thin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75656" y="1792319"/>
            <a:ext cx="6120680" cy="164352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특정 주제의 이미지들을 손쉽게 확인 가능</a:t>
            </a:r>
            <a:endParaRPr lang="en-US" altLang="ko-KR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이미지의 특징 몇 가지를 기억하는 것 만으로 빠른 검색 가능</a:t>
            </a:r>
            <a:endParaRPr lang="en-US" altLang="ko-KR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사용자의 관심사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footage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등 라이프스타일 분석 가능 </a:t>
            </a:r>
            <a:endParaRPr lang="en-US" altLang="ko-KR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특정 인물의 얼굴이 등장하는 이미지 골라내기 가능</a:t>
            </a:r>
            <a:endParaRPr lang="en-US" altLang="ko-KR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5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12"/>
    </mc:Choice>
    <mc:Fallback>
      <p:transition spd="slow" advTm="11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551">
            <a:alpha val="8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64795" y="1976522"/>
            <a:ext cx="2414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THE정고딕110" pitchFamily="18" charset="-127"/>
                <a:ea typeface="THE정고딕110" pitchFamily="18" charset="-127"/>
              </a:rPr>
              <a:t>감사합니다</a:t>
            </a:r>
            <a:r>
              <a:rPr lang="en-US" altLang="ko-KR" sz="2800" dirty="0" smtClean="0">
                <a:solidFill>
                  <a:schemeClr val="bg1"/>
                </a:solidFill>
                <a:latin typeface="THE정고딕110" pitchFamily="18" charset="-127"/>
                <a:ea typeface="THE정고딕110" pitchFamily="18" charset="-127"/>
              </a:rPr>
              <a:t>.</a:t>
            </a:r>
            <a:endParaRPr lang="ko-KR" altLang="en-US" sz="2800" dirty="0">
              <a:solidFill>
                <a:schemeClr val="bg1"/>
              </a:solidFill>
              <a:latin typeface="THE정고딕110" pitchFamily="18" charset="-127"/>
              <a:ea typeface="THE정고딕110" pitchFamily="18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671900" y="2499742"/>
            <a:ext cx="18002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827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2"/>
    </mc:Choice>
    <mc:Fallback>
      <p:transition spd="slow" advTm="1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551">
            <a:alpha val="8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187624" y="411510"/>
            <a:ext cx="7704856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15616" y="915566"/>
            <a:ext cx="129614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pc="-150" dirty="0" smtClean="0">
                <a:solidFill>
                  <a:schemeClr val="bg1">
                    <a:lumMod val="95000"/>
                  </a:schemeClr>
                </a:solidFill>
                <a:latin typeface="THE정고딕110" pitchFamily="18" charset="-127"/>
                <a:ea typeface="THE정고딕110" pitchFamily="18" charset="-127"/>
              </a:rPr>
              <a:t>Contents</a:t>
            </a:r>
            <a:endParaRPr lang="ko-KR" altLang="en-US" sz="2400" spc="-150" dirty="0">
              <a:solidFill>
                <a:schemeClr val="bg1">
                  <a:lumMod val="95000"/>
                </a:schemeClr>
              </a:solidFill>
              <a:latin typeface="THE정고딕110" pitchFamily="18" charset="-127"/>
              <a:ea typeface="THE정고딕110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71800" y="1667353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40" pitchFamily="18" charset="-127"/>
              </a:rPr>
              <a:t>01</a:t>
            </a:r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  </a:t>
            </a:r>
            <a:r>
              <a:rPr lang="ko-KR" altLang="en-US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개요</a:t>
            </a:r>
            <a:endParaRPr lang="ko-KR" altLang="en-US" sz="1400" spc="-150" dirty="0">
              <a:solidFill>
                <a:schemeClr val="bg1">
                  <a:lumMod val="95000"/>
                </a:schemeClr>
              </a:solidFill>
              <a:ea typeface="THE정고딕110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71800" y="2222860"/>
            <a:ext cx="301066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40" pitchFamily="18" charset="-127"/>
              </a:rPr>
              <a:t>02</a:t>
            </a:r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  </a:t>
            </a:r>
            <a:r>
              <a:rPr lang="ko-KR" altLang="en-US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개발</a:t>
            </a:r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 </a:t>
            </a:r>
            <a:r>
              <a:rPr lang="ko-KR" altLang="en-US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목표</a:t>
            </a:r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 </a:t>
            </a:r>
            <a:r>
              <a:rPr lang="ko-KR" altLang="en-US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및</a:t>
            </a:r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 </a:t>
            </a:r>
            <a:r>
              <a:rPr lang="ko-KR" altLang="en-US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내용</a:t>
            </a:r>
            <a:endParaRPr lang="ko-KR" altLang="en-US" sz="1400" spc="-150" dirty="0">
              <a:solidFill>
                <a:schemeClr val="bg1">
                  <a:lumMod val="95000"/>
                </a:schemeClr>
              </a:solidFill>
              <a:ea typeface="THE정고딕110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771800" y="2778367"/>
            <a:ext cx="3946764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40" pitchFamily="18" charset="-127"/>
              </a:rPr>
              <a:t>03</a:t>
            </a:r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  </a:t>
            </a:r>
            <a:r>
              <a:rPr lang="ko-KR" altLang="en-US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배경</a:t>
            </a:r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 </a:t>
            </a:r>
            <a:r>
              <a:rPr lang="ko-KR" altLang="en-US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기술</a:t>
            </a:r>
            <a:endParaRPr lang="ko-KR" altLang="en-US" sz="1400" spc="-150" dirty="0">
              <a:solidFill>
                <a:schemeClr val="bg1">
                  <a:lumMod val="95000"/>
                </a:schemeClr>
              </a:solidFill>
              <a:ea typeface="THE정고딕110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771800" y="3406201"/>
            <a:ext cx="3946764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40" pitchFamily="18" charset="-127"/>
              </a:rPr>
              <a:t>04</a:t>
            </a:r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  </a:t>
            </a:r>
            <a:r>
              <a:rPr lang="ko-KR" altLang="en-US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기대 효과</a:t>
            </a:r>
            <a:r>
              <a:rPr lang="en-US" altLang="ko-KR" sz="1600" spc="-150" dirty="0" smtClean="0">
                <a:solidFill>
                  <a:schemeClr val="bg1">
                    <a:lumMod val="95000"/>
                  </a:schemeClr>
                </a:solidFill>
                <a:ea typeface="THE정고딕110" pitchFamily="18" charset="-127"/>
              </a:rPr>
              <a:t> </a:t>
            </a:r>
            <a:endParaRPr lang="ko-KR" altLang="en-US" sz="1400" spc="-150" dirty="0">
              <a:solidFill>
                <a:schemeClr val="bg1">
                  <a:lumMod val="95000"/>
                </a:schemeClr>
              </a:solidFill>
              <a:ea typeface="THE정고딕110" pitchFamily="18" charset="-127"/>
            </a:endParaRPr>
          </a:p>
        </p:txBody>
      </p:sp>
      <p:pic>
        <p:nvPicPr>
          <p:cNvPr id="18" name="오디오 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3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35"/>
    </mc:Choice>
    <mc:Fallback>
      <p:transition spd="slow" advTm="5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CF3A">
            <a:alpha val="7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87924" y="1596737"/>
            <a:ext cx="1296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1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19872" y="242773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개요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아리따-돋움(TTF)-Thin" pitchFamily="18" charset="-127"/>
              <a:ea typeface="아리따-돋움(TTF)-Thin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859117" y="2411740"/>
            <a:ext cx="142576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오디오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908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8"/>
    </mc:Choice>
    <mc:Fallback>
      <p:transition spd="slow" advTm="1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187624" y="411510"/>
            <a:ext cx="7704856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1520" y="469510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76456" y="37462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259632" y="1851670"/>
            <a:ext cx="6696744" cy="144398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just">
              <a:lnSpc>
                <a:spcPts val="19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just"/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프로젝트는</a:t>
            </a:r>
            <a:endParaRPr lang="en-US" altLang="ko-KR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just"/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방대한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양의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사진들이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축적되는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사회에서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사용자들의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보다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쉬운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이미지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데이터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관리를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위해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키워드에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따른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이미지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분류가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가능케하며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태깅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키워드를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기반으로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라이프스타일을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분석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및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시각적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자료로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제공한다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. 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518078" y="257619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01.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프로젝트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개요</a:t>
            </a:r>
            <a:endParaRPr lang="ko-KR" altLang="en-US" sz="1400" spc="-150" dirty="0">
              <a:latin typeface="아리따-돋움(TTF)-Thin" pitchFamily="18" charset="-127"/>
              <a:ea typeface="아리따-돋움(TTF)-Thin" pitchFamily="18" charset="-127"/>
            </a:endParaRPr>
          </a:p>
        </p:txBody>
      </p:sp>
      <p:pic>
        <p:nvPicPr>
          <p:cNvPr id="20" name="오디오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565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98"/>
    </mc:Choice>
    <mc:Fallback>
      <p:transition spd="slow" advTm="19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557130" y="386522"/>
            <a:ext cx="7335350" cy="24988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1520" y="469510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76456" y="37462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-396552" y="247749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02.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추진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배경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및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필요성</a:t>
            </a:r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 </a:t>
            </a:r>
            <a:endParaRPr lang="ko-KR" altLang="en-US" sz="1400" spc="-150" dirty="0">
              <a:latin typeface="아리따-돋움(TTF)-Thin" pitchFamily="18" charset="-127"/>
              <a:ea typeface="아리따-돋움(TTF)-Thin" pitchFamily="18" charset="-127"/>
            </a:endParaRPr>
          </a:p>
        </p:txBody>
      </p:sp>
      <p:pic>
        <p:nvPicPr>
          <p:cNvPr id="5" name="Picture 4" descr="IMG_0708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392" y="701751"/>
            <a:ext cx="1659855" cy="295232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402" y="699542"/>
            <a:ext cx="1659854" cy="295232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123728" y="3723878"/>
            <a:ext cx="1944216" cy="106225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ts val="1900"/>
              </a:lnSpc>
              <a:buFont typeface="Wingdings" charset="2"/>
              <a:buChar char="ü"/>
            </a:pP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자동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정확도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낮음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ts val="1900"/>
              </a:lnSpc>
              <a:buFont typeface="Wingdings" charset="2"/>
              <a:buChar char="ü"/>
            </a:pP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모든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이미지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인식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불가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ts val="1900"/>
              </a:lnSpc>
              <a:buFont typeface="Wingdings" charset="2"/>
              <a:buChar char="ü"/>
            </a:pP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리스트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노출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제공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X</a:t>
            </a:r>
          </a:p>
          <a:p>
            <a:pPr marL="285750" indent="-285750" algn="just">
              <a:lnSpc>
                <a:spcPts val="1900"/>
              </a:lnSpc>
              <a:buFont typeface="Wingdings" charset="2"/>
              <a:buChar char="ü"/>
            </a:pP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20072" y="3939902"/>
            <a:ext cx="1728192" cy="81860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ts val="1900"/>
              </a:lnSpc>
              <a:buFont typeface="Wingdings" charset="2"/>
              <a:buChar char="ü"/>
            </a:pP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자동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생성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X </a:t>
            </a:r>
          </a:p>
          <a:p>
            <a:pPr marL="285750" indent="-285750" algn="just">
              <a:lnSpc>
                <a:spcPts val="1900"/>
              </a:lnSpc>
              <a:buFont typeface="Wingdings" charset="2"/>
              <a:buChar char="ü"/>
            </a:pPr>
            <a:endParaRPr lang="en-US" altLang="ko-KR" sz="12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285750" indent="-285750" algn="just">
              <a:lnSpc>
                <a:spcPts val="1900"/>
              </a:lnSpc>
              <a:buFont typeface="Wingdings" charset="2"/>
              <a:buChar char="ü"/>
            </a:pP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20" name="오디오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467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01"/>
    </mc:Choice>
    <mc:Fallback>
      <p:transition spd="slow" advTm="37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CF3A">
            <a:alpha val="7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87924" y="1596737"/>
            <a:ext cx="1296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2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75856" y="2427734"/>
            <a:ext cx="2628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개발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목표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및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아리따-돋움(TTF)-Thin" pitchFamily="18" charset="-127"/>
                <a:ea typeface="아리따-돋움(TTF)-Thin" pitchFamily="18" charset="-127"/>
              </a:rPr>
              <a:t>내용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아리따-돋움(TTF)-Thin" pitchFamily="18" charset="-127"/>
              <a:ea typeface="아리따-돋움(TTF)-Thin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859117" y="2411740"/>
            <a:ext cx="142576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오디오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691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8"/>
    </mc:Choice>
    <mc:Fallback>
      <p:transition spd="slow" advTm="1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187624" y="411510"/>
            <a:ext cx="7704856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1520" y="469510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76456" y="37462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5536" y="1779662"/>
            <a:ext cx="8496944" cy="149015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just">
              <a:lnSpc>
                <a:spcPts val="1900"/>
              </a:lnSpc>
            </a:pP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just"/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프로젝트는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algn="just"/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대량의</a:t>
            </a:r>
            <a:r>
              <a:rPr lang="en-US" altLang="ko-KR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이미지를</a:t>
            </a:r>
            <a:r>
              <a:rPr lang="en-US" altLang="ko-KR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쉽게</a:t>
            </a:r>
            <a:r>
              <a:rPr lang="en-US" altLang="ko-KR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열람</a:t>
            </a:r>
            <a:r>
              <a:rPr lang="en-US" altLang="ko-KR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</a:t>
            </a:r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검색</a:t>
            </a:r>
            <a:r>
              <a:rPr lang="en-US" altLang="ko-KR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</a:t>
            </a:r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분석하는</a:t>
            </a:r>
            <a:r>
              <a:rPr lang="en-US" altLang="ko-KR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이미지</a:t>
            </a:r>
            <a:r>
              <a:rPr lang="en-US" altLang="ko-KR" sz="2100" b="1" u="sng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관리</a:t>
            </a:r>
            <a:r>
              <a:rPr lang="en-US" altLang="ko-KR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어플리케이션</a:t>
            </a:r>
            <a:r>
              <a:rPr lang="en-US" altLang="ko-KR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2100" b="1" u="sng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개발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목표로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한다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.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상기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목적을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달성하기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위해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제안하는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어플리케이션은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다음의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기능을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갖는다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. 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518078" y="257619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01.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목표</a:t>
            </a:r>
            <a:endParaRPr lang="ko-KR" altLang="en-US" sz="1400" spc="-150" dirty="0">
              <a:latin typeface="아리따-돋움(TTF)-Thin" pitchFamily="18" charset="-127"/>
              <a:ea typeface="아리따-돋움(TTF)-Thin" pitchFamily="18" charset="-127"/>
            </a:endParaRPr>
          </a:p>
        </p:txBody>
      </p: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572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20"/>
    </mc:Choice>
    <mc:Fallback>
      <p:transition spd="slow" advTm="10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187624" y="411510"/>
            <a:ext cx="7704856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1520" y="469510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76456" y="37462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-518078" y="257619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01.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목표</a:t>
            </a:r>
            <a:endParaRPr lang="ko-KR" altLang="en-US" sz="1400" spc="-150" dirty="0">
              <a:latin typeface="아리따-돋움(TTF)-Thin" pitchFamily="18" charset="-127"/>
              <a:ea typeface="아리따-돋움(TTF)-Thin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55776" y="977116"/>
            <a:ext cx="4680520" cy="375487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자동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단어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추출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삽입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사용자가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직접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이미지에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삽입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태그를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통한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검색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및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삭제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기능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등록된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인물에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대한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지속적인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자동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삽입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분석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시각적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통계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그래프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제공</a:t>
            </a:r>
            <a:endParaRPr lang="en-US" altLang="ko-KR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기반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네트워크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분석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관계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그래프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제공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사용자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라이프스타일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패턴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분석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사용자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휴먼네트워크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분석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  </a:t>
            </a: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endParaRPr lang="en-US" altLang="ko-KR" sz="12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285750" indent="-285750" algn="just">
              <a:lnSpc>
                <a:spcPct val="140000"/>
              </a:lnSpc>
              <a:buFont typeface="Wingdings" charset="2"/>
              <a:buChar char="ü"/>
            </a:pP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12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25"/>
    </mc:Choice>
    <mc:Fallback>
      <p:transition spd="slow" advTm="31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251520" y="4731990"/>
            <a:ext cx="864096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187624" y="411510"/>
            <a:ext cx="7704856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1520" y="469510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676456" y="374623"/>
            <a:ext cx="216024" cy="737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-518078" y="257619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01. </a:t>
            </a:r>
            <a:r>
              <a:rPr lang="ko-KR" altLang="en-US" sz="1400" spc="-150" dirty="0" smtClean="0">
                <a:latin typeface="아리따-돋움(TTF)-Thin" pitchFamily="18" charset="-127"/>
                <a:ea typeface="아리따-돋움(TTF)-Thin" pitchFamily="18" charset="-127"/>
              </a:rPr>
              <a:t>목표</a:t>
            </a:r>
            <a:endParaRPr lang="ko-KR" altLang="en-US" sz="1400" spc="-150" dirty="0">
              <a:latin typeface="아리따-돋움(TTF)-Thin" pitchFamily="18" charset="-127"/>
              <a:ea typeface="아리따-돋움(TTF)-Thin" pitchFamily="18" charset="-127"/>
            </a:endParaRPr>
          </a:p>
        </p:txBody>
      </p:sp>
      <p:pic>
        <p:nvPicPr>
          <p:cNvPr id="3" name="Picture 2" descr="스크린샷 2019-03-12 20.12.40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275606"/>
            <a:ext cx="3799931" cy="2427734"/>
          </a:xfrm>
          <a:prstGeom prst="rect">
            <a:avLst/>
          </a:prstGeom>
        </p:spPr>
      </p:pic>
      <p:pic>
        <p:nvPicPr>
          <p:cNvPr id="4" name="Picture 3" descr="관계그래프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65"/>
          <a:stretch/>
        </p:blipFill>
        <p:spPr>
          <a:xfrm>
            <a:off x="5148064" y="1203598"/>
            <a:ext cx="2807444" cy="265582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123728" y="3795886"/>
            <a:ext cx="1584176" cy="57494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just">
              <a:lnSpc>
                <a:spcPts val="1900"/>
              </a:lnSpc>
            </a:pP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[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태그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통계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그래프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예시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]</a:t>
            </a:r>
          </a:p>
          <a:p>
            <a:pPr marL="285750" indent="-285750" algn="just">
              <a:lnSpc>
                <a:spcPts val="1900"/>
              </a:lnSpc>
              <a:buFont typeface="Wingdings" charset="2"/>
              <a:buChar char="ü"/>
            </a:pP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24128" y="3795886"/>
            <a:ext cx="1656184" cy="57494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just">
              <a:lnSpc>
                <a:spcPts val="1900"/>
              </a:lnSpc>
            </a:pP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[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사용자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관계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그래프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ko-KR" altLang="en-US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예시</a:t>
            </a:r>
            <a:r>
              <a:rPr lang="en-US" altLang="ko-KR" sz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]</a:t>
            </a:r>
          </a:p>
          <a:p>
            <a:pPr marL="285750" indent="-285750" algn="just">
              <a:lnSpc>
                <a:spcPts val="1900"/>
              </a:lnSpc>
              <a:buFont typeface="Wingdings" charset="2"/>
              <a:buChar char="ü"/>
            </a:pP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054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26"/>
    </mc:Choice>
    <mc:Fallback>
      <p:transition spd="slow" advTm="9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1647</TotalTime>
  <Words>289</Words>
  <Application>Microsoft Office PowerPoint</Application>
  <PresentationFormat>화면 슬라이드 쇼(16:9)</PresentationFormat>
  <Paragraphs>64</Paragraphs>
  <Slides>16</Slides>
  <Notes>1</Notes>
  <HiddenSlides>0</HiddenSlides>
  <MMClips>16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아리따-돋움(TTF)-Medium</vt:lpstr>
      <vt:lpstr>Apple SD ªÍµπ∞ÌµÒ Neo ¿œπ›√º</vt:lpstr>
      <vt:lpstr>THE정고딕110</vt:lpstr>
      <vt:lpstr>아리따-돋움(TTF)-Thin</vt:lpstr>
      <vt:lpstr>HY견고딕</vt:lpstr>
      <vt:lpstr>맑은 고딕</vt:lpstr>
      <vt:lpstr>Arial</vt:lpstr>
      <vt:lpstr>THE정고딕140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MY</cp:lastModifiedBy>
  <cp:revision>88</cp:revision>
  <dcterms:created xsi:type="dcterms:W3CDTF">2006-10-05T04:04:58Z</dcterms:created>
  <dcterms:modified xsi:type="dcterms:W3CDTF">2019-03-15T05:20:03Z</dcterms:modified>
</cp:coreProperties>
</file>

<file path=docProps/thumbnail.jpeg>
</file>